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494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472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674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185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44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509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89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714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519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640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00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0A0AF-E74B-47A1-9426-9E08C5F3D7B0}" type="datetimeFigureOut">
              <a:rPr lang="tr-TR" smtClean="0"/>
              <a:t>10.01.2021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235A5-56EE-4D60-BA5E-AB4CF68659F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631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787A3DDC-A80C-1A41-BF94-98F41E2E25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8645" y="3695276"/>
            <a:ext cx="9144000" cy="1655762"/>
          </a:xfrm>
        </p:spPr>
        <p:txBody>
          <a:bodyPr/>
          <a:lstStyle/>
          <a:p>
            <a:r>
              <a:rPr lang="tr-TR" b="1" dirty="0">
                <a:solidFill>
                  <a:srgbClr val="002060"/>
                </a:solidFill>
              </a:rPr>
              <a:t>Popülasyon</a:t>
            </a:r>
          </a:p>
        </p:txBody>
      </p:sp>
      <p:pic>
        <p:nvPicPr>
          <p:cNvPr id="9" name="Resim 26">
            <a:extLst>
              <a:ext uri="{FF2B5EF4-FFF2-40B4-BE49-F238E27FC236}">
                <a16:creationId xmlns:a16="http://schemas.microsoft.com/office/drawing/2014/main" id="{AD25347E-E72B-B946-8F0D-E08BB995F9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056" y="1798002"/>
            <a:ext cx="3853179" cy="170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4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/>
              <a:t>Aşıla</a:t>
            </a:r>
            <a:r>
              <a:rPr lang="tr-TR" sz="2400" dirty="0"/>
              <a:t> uygulaması ile </a:t>
            </a:r>
            <a:r>
              <a:rPr lang="tr-TR" sz="2400" b="1" dirty="0"/>
              <a:t>Aile Hekimi </a:t>
            </a:r>
            <a:r>
              <a:rPr lang="tr-TR" sz="2400" dirty="0"/>
              <a:t>ve </a:t>
            </a:r>
            <a:r>
              <a:rPr lang="tr-TR" sz="2400" b="1" dirty="0"/>
              <a:t>Hekim</a:t>
            </a:r>
            <a:r>
              <a:rPr lang="tr-TR" sz="2400" dirty="0"/>
              <a:t> kullanıcılarının sorumluluklarında olan aşı uygulanacak kişilerin takibi sağlanır.</a:t>
            </a:r>
          </a:p>
          <a:p>
            <a:pPr marL="0" indent="0">
              <a:buNone/>
            </a:pPr>
            <a:r>
              <a:rPr lang="tr-TR" sz="2400" dirty="0"/>
              <a:t>Bu işlem için </a:t>
            </a:r>
            <a:r>
              <a:rPr lang="tr-TR" sz="2400" b="1" dirty="0"/>
              <a:t>Ana Sayfada</a:t>
            </a:r>
            <a:r>
              <a:rPr lang="tr-TR" sz="2400" dirty="0"/>
              <a:t>ki</a:t>
            </a:r>
            <a:r>
              <a:rPr lang="tr-TR" sz="2400" b="1" dirty="0"/>
              <a:t> Popülasyon</a:t>
            </a:r>
            <a:r>
              <a:rPr lang="tr-TR" sz="2400" dirty="0"/>
              <a:t> menüsüne tıklanır. </a:t>
            </a:r>
          </a:p>
        </p:txBody>
      </p:sp>
      <p:pic>
        <p:nvPicPr>
          <p:cNvPr id="7" name="Picture 6" descr="A picture containing text, toiletry&#10;&#10;Description automatically generated">
            <a:extLst>
              <a:ext uri="{FF2B5EF4-FFF2-40B4-BE49-F238E27FC236}">
                <a16:creationId xmlns:a16="http://schemas.microsoft.com/office/drawing/2014/main" id="{D5F52C27-A4D3-A94C-9429-073334D51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16" y="694944"/>
            <a:ext cx="2667004" cy="5557100"/>
          </a:xfrm>
          <a:prstGeom prst="rect">
            <a:avLst/>
          </a:prstGeom>
        </p:spPr>
      </p:pic>
      <p:pic>
        <p:nvPicPr>
          <p:cNvPr id="8" name="Resim 13">
            <a:extLst>
              <a:ext uri="{FF2B5EF4-FFF2-40B4-BE49-F238E27FC236}">
                <a16:creationId xmlns:a16="http://schemas.microsoft.com/office/drawing/2014/main" id="{F5328165-074B-2F4F-AD30-B72910414A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56" y="60595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069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79" y="1503408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Açılan ekranda </a:t>
            </a:r>
            <a:r>
              <a:rPr lang="tr-TR" sz="2400" b="1" dirty="0"/>
              <a:t>Aile Hekimi </a:t>
            </a:r>
            <a:r>
              <a:rPr lang="tr-TR" sz="2400" dirty="0"/>
              <a:t>ya da </a:t>
            </a:r>
            <a:r>
              <a:rPr lang="tr-TR" sz="2400" b="1" dirty="0"/>
              <a:t>Hekim</a:t>
            </a:r>
            <a:r>
              <a:rPr lang="tr-TR" sz="2400" dirty="0"/>
              <a:t> kullanıcılarının aşı uygulanacak listesinde  yer alan kişiler listenir. </a:t>
            </a:r>
          </a:p>
          <a:p>
            <a:pPr marL="0" indent="0">
              <a:buNone/>
            </a:pPr>
            <a:r>
              <a:rPr lang="tr-TR" sz="2400" dirty="0"/>
              <a:t>Listede kişinin </a:t>
            </a:r>
            <a:r>
              <a:rPr lang="tr-TR" sz="2400" b="1" dirty="0"/>
              <a:t>Adı Soyadı, T.C. Kimlik Numarası, Yaşı, Telefon Numarası </a:t>
            </a:r>
            <a:r>
              <a:rPr lang="tr-TR" sz="2400" dirty="0"/>
              <a:t>varsa </a:t>
            </a:r>
            <a:r>
              <a:rPr lang="tr-TR" sz="2400" b="1" dirty="0"/>
              <a:t>Randevu Tarihi ve Saati </a:t>
            </a:r>
            <a:r>
              <a:rPr lang="tr-TR" sz="2400" dirty="0"/>
              <a:t>bilgileri yer alır. </a:t>
            </a:r>
          </a:p>
          <a:p>
            <a:pPr marL="0" indent="0">
              <a:buNone/>
            </a:pPr>
            <a:r>
              <a:rPr lang="tr-TR" sz="2400" dirty="0"/>
              <a:t>Listedeki kayıtlar içinde arama yapmak için </a:t>
            </a:r>
            <a:r>
              <a:rPr lang="tr-TR" sz="2400" b="1" dirty="0"/>
              <a:t>Filtre</a:t>
            </a:r>
            <a:r>
              <a:rPr lang="tr-TR" sz="2400" dirty="0"/>
              <a:t> butonuna basılır. </a:t>
            </a:r>
          </a:p>
          <a:p>
            <a:pPr marL="0" indent="0">
              <a:buNone/>
            </a:pPr>
            <a:endParaRPr lang="tr-TR" sz="24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9732DC9-61CA-8848-9FA8-BB1E4CDD4598}"/>
              </a:ext>
            </a:extLst>
          </p:cNvPr>
          <p:cNvGrpSpPr/>
          <p:nvPr/>
        </p:nvGrpSpPr>
        <p:grpSpPr>
          <a:xfrm>
            <a:off x="1448036" y="695880"/>
            <a:ext cx="2620800" cy="5466239"/>
            <a:chOff x="1448036" y="695880"/>
            <a:chExt cx="2620800" cy="5466239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8036" y="695880"/>
              <a:ext cx="2620800" cy="5466239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D7EFFF3-496E-8443-BF87-944A98B06DCF}"/>
                </a:ext>
              </a:extLst>
            </p:cNvPr>
            <p:cNvSpPr/>
            <p:nvPr/>
          </p:nvSpPr>
          <p:spPr>
            <a:xfrm>
              <a:off x="2413651" y="1853184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9E3564C-0BA4-5C4A-BE33-5A8798200575}"/>
                </a:ext>
              </a:extLst>
            </p:cNvPr>
            <p:cNvSpPr/>
            <p:nvPr/>
          </p:nvSpPr>
          <p:spPr>
            <a:xfrm>
              <a:off x="2279539" y="2304288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0D3AE57-F610-1B41-B777-604B8E0E8634}"/>
                </a:ext>
              </a:extLst>
            </p:cNvPr>
            <p:cNvSpPr/>
            <p:nvPr/>
          </p:nvSpPr>
          <p:spPr>
            <a:xfrm>
              <a:off x="2418687" y="2890697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8B78FD6-D1C1-9C4F-BDC5-B2B81B66469B}"/>
                </a:ext>
              </a:extLst>
            </p:cNvPr>
            <p:cNvSpPr/>
            <p:nvPr/>
          </p:nvSpPr>
          <p:spPr>
            <a:xfrm>
              <a:off x="2279540" y="3437350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</p:grpSp>
      <p:pic>
        <p:nvPicPr>
          <p:cNvPr id="14" name="Resim 13">
            <a:extLst>
              <a:ext uri="{FF2B5EF4-FFF2-40B4-BE49-F238E27FC236}">
                <a16:creationId xmlns:a16="http://schemas.microsoft.com/office/drawing/2014/main" id="{5A2C49BC-E0B2-5546-8802-8485C4D23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56" y="60595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671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222" y="1512117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Açılan pencerede </a:t>
            </a:r>
            <a:r>
              <a:rPr lang="tr-TR" sz="2400" b="1" dirty="0"/>
              <a:t>Tüm Kişiler </a:t>
            </a:r>
            <a:r>
              <a:rPr lang="tr-TR" sz="2400" dirty="0"/>
              <a:t>içinde </a:t>
            </a:r>
            <a:r>
              <a:rPr lang="tr-TR" sz="2400" b="1" dirty="0"/>
              <a:t>Randevu Durumu </a:t>
            </a:r>
            <a:r>
              <a:rPr lang="tr-TR" sz="2400" dirty="0"/>
              <a:t>(Randevulu ya da Randevusuz) seçilir. </a:t>
            </a:r>
            <a:r>
              <a:rPr lang="tr-TR" sz="2400" b="1" dirty="0"/>
              <a:t>1.Doz</a:t>
            </a:r>
            <a:r>
              <a:rPr lang="tr-TR" sz="2400" dirty="0"/>
              <a:t> ya da </a:t>
            </a:r>
            <a:r>
              <a:rPr lang="tr-TR" sz="2400" b="1" dirty="0"/>
              <a:t>2.Doz</a:t>
            </a:r>
            <a:r>
              <a:rPr lang="tr-TR" sz="2400" dirty="0"/>
              <a:t> seçimi yapılır ve </a:t>
            </a:r>
            <a:r>
              <a:rPr lang="tr-TR" sz="2400" b="1" dirty="0"/>
              <a:t>Ara</a:t>
            </a:r>
            <a:r>
              <a:rPr lang="tr-TR" sz="2400" dirty="0"/>
              <a:t> butonuna basılır.  </a:t>
            </a:r>
          </a:p>
          <a:p>
            <a:pPr marL="0" indent="0">
              <a:buNone/>
            </a:pPr>
            <a:r>
              <a:rPr lang="tr-TR" sz="2400" dirty="0"/>
              <a:t>İsteniyorsa doz seçimi yapılmadan da arama yapılabilir. 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283" y="719080"/>
            <a:ext cx="2690515" cy="5178266"/>
          </a:xfrm>
          <a:prstGeom prst="rect">
            <a:avLst/>
          </a:prstGeom>
        </p:spPr>
      </p:pic>
      <p:pic>
        <p:nvPicPr>
          <p:cNvPr id="12" name="Resim 13">
            <a:extLst>
              <a:ext uri="{FF2B5EF4-FFF2-40B4-BE49-F238E27FC236}">
                <a16:creationId xmlns:a16="http://schemas.microsoft.com/office/drawing/2014/main" id="{39323271-7CF7-394B-98C2-41FED890E0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56" y="60595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809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7222" y="1512117"/>
            <a:ext cx="533617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Eğer ad soyad ile arama yapılmak istenirse </a:t>
            </a:r>
            <a:r>
              <a:rPr lang="tr-TR" sz="2400" b="1" dirty="0"/>
              <a:t>Kişi Ara </a:t>
            </a:r>
            <a:r>
              <a:rPr lang="tr-TR" sz="2400" dirty="0"/>
              <a:t>seçeneğine tıklanır. </a:t>
            </a:r>
            <a:r>
              <a:rPr lang="tr-TR" sz="2400" b="1" dirty="0"/>
              <a:t>Ad</a:t>
            </a:r>
            <a:r>
              <a:rPr lang="tr-TR" sz="2400" dirty="0"/>
              <a:t>, </a:t>
            </a:r>
            <a:r>
              <a:rPr lang="tr-TR" sz="2400" b="1" dirty="0"/>
              <a:t>Soyad</a:t>
            </a:r>
            <a:r>
              <a:rPr lang="tr-TR" sz="2400" dirty="0"/>
              <a:t> alanlarınında en az birine giriş yapılarak </a:t>
            </a:r>
            <a:r>
              <a:rPr lang="tr-TR" sz="2400" b="1" dirty="0"/>
              <a:t>Ara</a:t>
            </a:r>
            <a:r>
              <a:rPr lang="tr-TR" sz="2400" dirty="0"/>
              <a:t> butonuna tıklanır.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7651B42-48DF-944C-B7E6-6C8C233AB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459" y="719080"/>
            <a:ext cx="2580162" cy="5308185"/>
          </a:xfrm>
          <a:prstGeom prst="rect">
            <a:avLst/>
          </a:prstGeom>
        </p:spPr>
      </p:pic>
      <p:pic>
        <p:nvPicPr>
          <p:cNvPr id="10" name="Resim 13">
            <a:extLst>
              <a:ext uri="{FF2B5EF4-FFF2-40B4-BE49-F238E27FC236}">
                <a16:creationId xmlns:a16="http://schemas.microsoft.com/office/drawing/2014/main" id="{8433567B-31DE-024F-979B-F1DB97FCC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56" y="605956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838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415" y="1512117"/>
            <a:ext cx="43589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/>
              <a:t>Listedeki bir kaydın üzerine tıklandığında kişiye ait detay bilgilerin yer aldığı ekran açılır.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DF4F0AD-63B0-5445-9003-8A03BDA5B9F2}"/>
              </a:ext>
            </a:extLst>
          </p:cNvPr>
          <p:cNvGrpSpPr/>
          <p:nvPr/>
        </p:nvGrpSpPr>
        <p:grpSpPr>
          <a:xfrm>
            <a:off x="1448036" y="695880"/>
            <a:ext cx="2620800" cy="5466239"/>
            <a:chOff x="1448036" y="695880"/>
            <a:chExt cx="2620800" cy="5466239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77A7457-393C-814E-A783-3E81E30525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48036" y="695880"/>
              <a:ext cx="2620800" cy="5466239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BCE8E3D-FDC4-3640-A582-64F586491F05}"/>
                </a:ext>
              </a:extLst>
            </p:cNvPr>
            <p:cNvSpPr/>
            <p:nvPr/>
          </p:nvSpPr>
          <p:spPr>
            <a:xfrm>
              <a:off x="2413651" y="1853184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0FD290D-9C1B-904D-82E3-69BC53A814E2}"/>
                </a:ext>
              </a:extLst>
            </p:cNvPr>
            <p:cNvSpPr/>
            <p:nvPr/>
          </p:nvSpPr>
          <p:spPr>
            <a:xfrm>
              <a:off x="2279539" y="2304288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33CD0399-E751-794E-B7BB-C9AB7D1E4F80}"/>
                </a:ext>
              </a:extLst>
            </p:cNvPr>
            <p:cNvSpPr/>
            <p:nvPr/>
          </p:nvSpPr>
          <p:spPr>
            <a:xfrm>
              <a:off x="2418687" y="2890697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8939CE0-CA6A-D840-8B5C-9BD438AD7728}"/>
                </a:ext>
              </a:extLst>
            </p:cNvPr>
            <p:cNvSpPr/>
            <p:nvPr/>
          </p:nvSpPr>
          <p:spPr>
            <a:xfrm>
              <a:off x="2279540" y="3437350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</p:grpSp>
      <p:pic>
        <p:nvPicPr>
          <p:cNvPr id="16" name="Resim 13">
            <a:extLst>
              <a:ext uri="{FF2B5EF4-FFF2-40B4-BE49-F238E27FC236}">
                <a16:creationId xmlns:a16="http://schemas.microsoft.com/office/drawing/2014/main" id="{A5DDD59D-85EA-9543-B7D2-9A8B7C05B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6356" y="605956"/>
            <a:ext cx="2804161" cy="57026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5856DF00-69D1-2748-A725-B197E1F34091}"/>
              </a:ext>
            </a:extLst>
          </p:cNvPr>
          <p:cNvGrpSpPr/>
          <p:nvPr/>
        </p:nvGrpSpPr>
        <p:grpSpPr>
          <a:xfrm>
            <a:off x="4356701" y="707136"/>
            <a:ext cx="2595155" cy="5418932"/>
            <a:chOff x="1611611" y="707136"/>
            <a:chExt cx="2595155" cy="5418932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3BF1107-B799-D342-884A-71D45DBE1A5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17489"/>
            <a:stretch/>
          </p:blipFill>
          <p:spPr>
            <a:xfrm>
              <a:off x="1611611" y="707136"/>
              <a:ext cx="2595155" cy="5241082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0E1A6661-B6F8-014A-9F4C-3166339A157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89776" b="1727"/>
            <a:stretch/>
          </p:blipFill>
          <p:spPr>
            <a:xfrm>
              <a:off x="1611611" y="5586364"/>
              <a:ext cx="2595155" cy="539704"/>
            </a:xfrm>
            <a:prstGeom prst="rect">
              <a:avLst/>
            </a:prstGeom>
          </p:spPr>
        </p:pic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04DA1AF-EBAC-A843-8F88-004CC0E7C803}"/>
                </a:ext>
              </a:extLst>
            </p:cNvPr>
            <p:cNvSpPr/>
            <p:nvPr/>
          </p:nvSpPr>
          <p:spPr>
            <a:xfrm>
              <a:off x="2377440" y="1962912"/>
              <a:ext cx="114604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2A8298D-7041-0340-B502-ECD82FDAB056}"/>
                </a:ext>
              </a:extLst>
            </p:cNvPr>
            <p:cNvSpPr/>
            <p:nvPr/>
          </p:nvSpPr>
          <p:spPr>
            <a:xfrm>
              <a:off x="2758440" y="2288286"/>
              <a:ext cx="715010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CCD29FD-3D0A-514F-81EC-4C50C62F7AC0}"/>
                </a:ext>
              </a:extLst>
            </p:cNvPr>
            <p:cNvSpPr/>
            <p:nvPr/>
          </p:nvSpPr>
          <p:spPr>
            <a:xfrm>
              <a:off x="2682240" y="2662936"/>
              <a:ext cx="715010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272F9622-5CC6-334F-B47E-01639C5F9BD5}"/>
                </a:ext>
              </a:extLst>
            </p:cNvPr>
            <p:cNvSpPr/>
            <p:nvPr/>
          </p:nvSpPr>
          <p:spPr>
            <a:xfrm>
              <a:off x="2330450" y="2478786"/>
              <a:ext cx="1459738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B97DA72B-4C84-FB40-96B0-6A98291BC6F5}"/>
                </a:ext>
              </a:extLst>
            </p:cNvPr>
            <p:cNvSpPr/>
            <p:nvPr/>
          </p:nvSpPr>
          <p:spPr>
            <a:xfrm>
              <a:off x="2264170" y="5023248"/>
              <a:ext cx="715010" cy="13411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R"/>
            </a:p>
          </p:txBody>
        </p:sp>
      </p:grpSp>
      <p:pic>
        <p:nvPicPr>
          <p:cNvPr id="25" name="Resim 13">
            <a:extLst>
              <a:ext uri="{FF2B5EF4-FFF2-40B4-BE49-F238E27FC236}">
                <a16:creationId xmlns:a16="http://schemas.microsoft.com/office/drawing/2014/main" id="{066746D1-7DE0-7B41-BA14-CFDB058192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197" y="601317"/>
            <a:ext cx="2804161" cy="570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1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155</Words>
  <Application>Microsoft Macintosh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Ceren TAPAN</dc:creator>
  <cp:lastModifiedBy>Buket BAŞOL YİĞİT</cp:lastModifiedBy>
  <cp:revision>35</cp:revision>
  <dcterms:created xsi:type="dcterms:W3CDTF">2020-12-30T19:29:33Z</dcterms:created>
  <dcterms:modified xsi:type="dcterms:W3CDTF">2021-01-10T19:09:10Z</dcterms:modified>
</cp:coreProperties>
</file>